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0"/>
  </p:notesMasterIdLst>
  <p:handoutMasterIdLst>
    <p:handoutMasterId r:id="rId21"/>
  </p:handoutMasterIdLst>
  <p:sldIdLst>
    <p:sldId id="500" r:id="rId2"/>
    <p:sldId id="501" r:id="rId3"/>
    <p:sldId id="502" r:id="rId4"/>
    <p:sldId id="503" r:id="rId5"/>
    <p:sldId id="504" r:id="rId6"/>
    <p:sldId id="505" r:id="rId7"/>
    <p:sldId id="506" r:id="rId8"/>
    <p:sldId id="507" r:id="rId9"/>
    <p:sldId id="508" r:id="rId10"/>
    <p:sldId id="510" r:id="rId11"/>
    <p:sldId id="511" r:id="rId12"/>
    <p:sldId id="512" r:id="rId13"/>
    <p:sldId id="515" r:id="rId14"/>
    <p:sldId id="513" r:id="rId15"/>
    <p:sldId id="514" r:id="rId16"/>
    <p:sldId id="516" r:id="rId17"/>
    <p:sldId id="517" r:id="rId18"/>
    <p:sldId id="518" r:id="rId19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10"/>
            <p14:sldId id="511"/>
            <p14:sldId id="512"/>
            <p14:sldId id="515"/>
            <p14:sldId id="513"/>
            <p14:sldId id="514"/>
            <p14:sldId id="516"/>
            <p14:sldId id="517"/>
            <p14:sldId id="5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19C"/>
    <a:srgbClr val="F8FAFF"/>
    <a:srgbClr val="FE3C00"/>
    <a:srgbClr val="BD85F7"/>
    <a:srgbClr val="0D2477"/>
    <a:srgbClr val="09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6005"/>
  </p:normalViewPr>
  <p:slideViewPr>
    <p:cSldViewPr snapToGrid="0" snapToObjects="1">
      <p:cViewPr varScale="1">
        <p:scale>
          <a:sx n="126" d="100"/>
          <a:sy n="126" d="100"/>
        </p:scale>
        <p:origin x="440" y="-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06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53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43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53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04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73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5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99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3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40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2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00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3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6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3417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75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  <p:sldLayoutId id="2147484082" r:id="rId30"/>
    <p:sldLayoutId id="2147484095" r:id="rId31"/>
    <p:sldLayoutId id="2147484108" r:id="rId32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0.w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Digital Filters Design: IIR design methods</a:t>
            </a:r>
          </a:p>
          <a:p>
            <a:r>
              <a:rPr lang="en-US" sz="6000" spc="0" dirty="0">
                <a:solidFill>
                  <a:schemeClr val="bg1"/>
                </a:solidFill>
              </a:rPr>
              <a:t> 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Digital filters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Bilinear Transformation Method for IIR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D7500-F863-C34D-959C-0E31CEDC9D39}"/>
              </a:ext>
            </a:extLst>
          </p:cNvPr>
          <p:cNvSpPr txBox="1"/>
          <p:nvPr/>
        </p:nvSpPr>
        <p:spPr>
          <a:xfrm>
            <a:off x="1246188" y="1538653"/>
            <a:ext cx="10619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Let’s see how the transformation operates</a:t>
            </a: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E4B2D47-9F35-B44C-98F1-8F3A24370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4084" y="1157549"/>
          <a:ext cx="2908997" cy="122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Equation" r:id="rId4" imgW="1816100" imgH="762000" progId="Equation.3">
                  <p:embed/>
                </p:oleObj>
              </mc:Choice>
              <mc:Fallback>
                <p:oleObj name="Equation" r:id="rId4" imgW="1816100" imgH="762000" progId="Equation.3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BE4B2D47-9F35-B44C-98F1-8F3A24370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084" y="1157549"/>
                        <a:ext cx="2908997" cy="1220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18CD7B5-33A3-AD4F-81A5-BA4CBC354289}"/>
              </a:ext>
            </a:extLst>
          </p:cNvPr>
          <p:cNvGrpSpPr/>
          <p:nvPr/>
        </p:nvGrpSpPr>
        <p:grpSpPr>
          <a:xfrm>
            <a:off x="5810651" y="2939361"/>
            <a:ext cx="5926866" cy="3778513"/>
            <a:chOff x="2860766" y="2286000"/>
            <a:chExt cx="7171508" cy="4572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E4EBE9-474F-584D-9620-A37536B8DC2A}"/>
                </a:ext>
              </a:extLst>
            </p:cNvPr>
            <p:cNvSpPr/>
            <p:nvPr/>
          </p:nvSpPr>
          <p:spPr>
            <a:xfrm>
              <a:off x="4511039" y="3034117"/>
              <a:ext cx="3483429" cy="3484800"/>
            </a:xfrm>
            <a:prstGeom prst="ellipse">
              <a:avLst/>
            </a:prstGeom>
            <a:noFill/>
            <a:ln w="635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672136-5F13-1A4E-9DD5-5B4F8BA0021B}"/>
                </a:ext>
              </a:extLst>
            </p:cNvPr>
            <p:cNvCxnSpPr/>
            <p:nvPr/>
          </p:nvCxnSpPr>
          <p:spPr>
            <a:xfrm>
              <a:off x="2860766" y="4794069"/>
              <a:ext cx="7171508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9120BD-51E1-8D4B-96B2-AF8573FC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53" y="2286000"/>
              <a:ext cx="2" cy="457200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99E410-8C21-224B-9FBD-6D25A4E593FA}"/>
              </a:ext>
            </a:extLst>
          </p:cNvPr>
          <p:cNvSpPr txBox="1"/>
          <p:nvPr/>
        </p:nvSpPr>
        <p:spPr>
          <a:xfrm>
            <a:off x="7065818" y="3200400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z-plane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6264FB-F63E-C34A-A42D-F97FBE7D31AA}"/>
              </a:ext>
            </a:extLst>
          </p:cNvPr>
          <p:cNvCxnSpPr/>
          <p:nvPr/>
        </p:nvCxnSpPr>
        <p:spPr>
          <a:xfrm>
            <a:off x="1076791" y="5012146"/>
            <a:ext cx="3345561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3348BD-2A2D-224B-996A-D70EB196DB0B}"/>
              </a:ext>
            </a:extLst>
          </p:cNvPr>
          <p:cNvCxnSpPr>
            <a:cxnSpLocks/>
          </p:cNvCxnSpPr>
          <p:nvPr/>
        </p:nvCxnSpPr>
        <p:spPr>
          <a:xfrm flipV="1">
            <a:off x="2589433" y="2939361"/>
            <a:ext cx="2" cy="377851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0B18E8-D8DD-7842-BB73-7B906E38E7DA}"/>
              </a:ext>
            </a:extLst>
          </p:cNvPr>
          <p:cNvSpPr txBox="1"/>
          <p:nvPr/>
        </p:nvSpPr>
        <p:spPr>
          <a:xfrm>
            <a:off x="1076791" y="2359446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s-plane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/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/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57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Bilinear Transformation Method for IIR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D7500-F863-C34D-959C-0E31CEDC9D39}"/>
              </a:ext>
            </a:extLst>
          </p:cNvPr>
          <p:cNvSpPr txBox="1"/>
          <p:nvPr/>
        </p:nvSpPr>
        <p:spPr>
          <a:xfrm>
            <a:off x="1246188" y="1538653"/>
            <a:ext cx="10619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Let’s see how the transformation operates</a:t>
            </a: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E4B2D47-9F35-B44C-98F1-8F3A24370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4084" y="1157549"/>
          <a:ext cx="2908997" cy="122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Equation" r:id="rId4" imgW="1816100" imgH="762000" progId="Equation.3">
                  <p:embed/>
                </p:oleObj>
              </mc:Choice>
              <mc:Fallback>
                <p:oleObj name="Equation" r:id="rId4" imgW="1816100" imgH="762000" progId="Equation.3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BE4B2D47-9F35-B44C-98F1-8F3A24370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084" y="1157549"/>
                        <a:ext cx="2908997" cy="1220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18CD7B5-33A3-AD4F-81A5-BA4CBC354289}"/>
              </a:ext>
            </a:extLst>
          </p:cNvPr>
          <p:cNvGrpSpPr/>
          <p:nvPr/>
        </p:nvGrpSpPr>
        <p:grpSpPr>
          <a:xfrm>
            <a:off x="5810651" y="2939361"/>
            <a:ext cx="5926866" cy="3778513"/>
            <a:chOff x="2860766" y="2286000"/>
            <a:chExt cx="7171508" cy="4572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E4EBE9-474F-584D-9620-A37536B8DC2A}"/>
                </a:ext>
              </a:extLst>
            </p:cNvPr>
            <p:cNvSpPr/>
            <p:nvPr/>
          </p:nvSpPr>
          <p:spPr>
            <a:xfrm>
              <a:off x="4511039" y="3034117"/>
              <a:ext cx="3483429" cy="3484800"/>
            </a:xfrm>
            <a:prstGeom prst="ellipse">
              <a:avLst/>
            </a:prstGeom>
            <a:noFill/>
            <a:ln w="635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672136-5F13-1A4E-9DD5-5B4F8BA0021B}"/>
                </a:ext>
              </a:extLst>
            </p:cNvPr>
            <p:cNvCxnSpPr/>
            <p:nvPr/>
          </p:nvCxnSpPr>
          <p:spPr>
            <a:xfrm>
              <a:off x="2860766" y="4794069"/>
              <a:ext cx="7171508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9120BD-51E1-8D4B-96B2-AF8573FC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53" y="2286000"/>
              <a:ext cx="2" cy="457200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99E410-8C21-224B-9FBD-6D25A4E593FA}"/>
              </a:ext>
            </a:extLst>
          </p:cNvPr>
          <p:cNvSpPr txBox="1"/>
          <p:nvPr/>
        </p:nvSpPr>
        <p:spPr>
          <a:xfrm>
            <a:off x="7065818" y="3200400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z-plane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6264FB-F63E-C34A-A42D-F97FBE7D31AA}"/>
              </a:ext>
            </a:extLst>
          </p:cNvPr>
          <p:cNvCxnSpPr/>
          <p:nvPr/>
        </p:nvCxnSpPr>
        <p:spPr>
          <a:xfrm>
            <a:off x="1076791" y="5012146"/>
            <a:ext cx="3345561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3348BD-2A2D-224B-996A-D70EB196DB0B}"/>
              </a:ext>
            </a:extLst>
          </p:cNvPr>
          <p:cNvCxnSpPr>
            <a:cxnSpLocks/>
          </p:cNvCxnSpPr>
          <p:nvPr/>
        </p:nvCxnSpPr>
        <p:spPr>
          <a:xfrm flipV="1">
            <a:off x="2589433" y="2939361"/>
            <a:ext cx="2" cy="377851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0B18E8-D8DD-7842-BB73-7B906E38E7DA}"/>
              </a:ext>
            </a:extLst>
          </p:cNvPr>
          <p:cNvSpPr txBox="1"/>
          <p:nvPr/>
        </p:nvSpPr>
        <p:spPr>
          <a:xfrm>
            <a:off x="1076791" y="2359446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s-plane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/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/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99B449-C4DD-434A-B848-EE024DB0E1B9}"/>
                  </a:ext>
                </a:extLst>
              </p:cNvPr>
              <p:cNvSpPr txBox="1"/>
              <p:nvPr/>
            </p:nvSpPr>
            <p:spPr>
              <a:xfrm>
                <a:off x="2683659" y="4642813"/>
                <a:ext cx="790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99B449-C4DD-434A-B848-EE024DB0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659" y="4642813"/>
                <a:ext cx="7905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D877F126-2778-8341-962A-184D344B683B}"/>
              </a:ext>
            </a:extLst>
          </p:cNvPr>
          <p:cNvSpPr/>
          <p:nvPr/>
        </p:nvSpPr>
        <p:spPr>
          <a:xfrm>
            <a:off x="2485544" y="4896350"/>
            <a:ext cx="207778" cy="2315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F8EB0D1-2C1D-A94A-84EC-3941485E326E}"/>
              </a:ext>
            </a:extLst>
          </p:cNvPr>
          <p:cNvSpPr/>
          <p:nvPr/>
        </p:nvSpPr>
        <p:spPr>
          <a:xfrm rot="444131">
            <a:off x="2666795" y="4030267"/>
            <a:ext cx="7359849" cy="1182462"/>
          </a:xfrm>
          <a:custGeom>
            <a:avLst/>
            <a:gdLst>
              <a:gd name="connsiteX0" fmla="*/ 0 w 2244436"/>
              <a:gd name="connsiteY0" fmla="*/ 1182462 h 1182462"/>
              <a:gd name="connsiteX1" fmla="*/ 692727 w 2244436"/>
              <a:gd name="connsiteY1" fmla="*/ 18681 h 1182462"/>
              <a:gd name="connsiteX2" fmla="*/ 2244436 w 2244436"/>
              <a:gd name="connsiteY2" fmla="*/ 434317 h 1182462"/>
              <a:gd name="connsiteX3" fmla="*/ 2244436 w 2244436"/>
              <a:gd name="connsiteY3" fmla="*/ 434317 h 118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182462">
                <a:moveTo>
                  <a:pt x="0" y="1182462"/>
                </a:moveTo>
                <a:cubicBezTo>
                  <a:pt x="159327" y="662917"/>
                  <a:pt x="318654" y="143372"/>
                  <a:pt x="692727" y="18681"/>
                </a:cubicBezTo>
                <a:cubicBezTo>
                  <a:pt x="1066800" y="-106010"/>
                  <a:pt x="2244436" y="434317"/>
                  <a:pt x="2244436" y="434317"/>
                </a:cubicBezTo>
                <a:lnTo>
                  <a:pt x="2244436" y="434317"/>
                </a:ln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28785-73C7-AD40-8E4C-2282D19AC1F5}"/>
                  </a:ext>
                </a:extLst>
              </p:cNvPr>
              <p:cNvSpPr txBox="1"/>
              <p:nvPr/>
            </p:nvSpPr>
            <p:spPr>
              <a:xfrm>
                <a:off x="10155382" y="465512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dc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28785-73C7-AD40-8E4C-2282D19AC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382" y="4655127"/>
                <a:ext cx="1569660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E4414B4-054B-8049-9ACF-CFB9DF11CD59}"/>
              </a:ext>
            </a:extLst>
          </p:cNvPr>
          <p:cNvSpPr txBox="1"/>
          <p:nvPr/>
        </p:nvSpPr>
        <p:spPr>
          <a:xfrm>
            <a:off x="3293439" y="2466054"/>
            <a:ext cx="4132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So dc in continuous domain maps in dc in discrete domain!</a:t>
            </a:r>
          </a:p>
        </p:txBody>
      </p:sp>
    </p:spTree>
    <p:extLst>
      <p:ext uri="{BB962C8B-B14F-4D97-AF65-F5344CB8AC3E}">
        <p14:creationId xmlns:p14="http://schemas.microsoft.com/office/powerpoint/2010/main" val="2494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Bilinear Transformation Method for IIR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D7500-F863-C34D-959C-0E31CEDC9D39}"/>
              </a:ext>
            </a:extLst>
          </p:cNvPr>
          <p:cNvSpPr txBox="1"/>
          <p:nvPr/>
        </p:nvSpPr>
        <p:spPr>
          <a:xfrm>
            <a:off x="1246188" y="1538653"/>
            <a:ext cx="10619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Let’s see how the transformation operates</a:t>
            </a: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E4B2D47-9F35-B44C-98F1-8F3A24370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4084" y="1157549"/>
          <a:ext cx="2908997" cy="122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Equation" r:id="rId4" imgW="1816100" imgH="762000" progId="Equation.3">
                  <p:embed/>
                </p:oleObj>
              </mc:Choice>
              <mc:Fallback>
                <p:oleObj name="Equation" r:id="rId4" imgW="1816100" imgH="762000" progId="Equation.3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BE4B2D47-9F35-B44C-98F1-8F3A24370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084" y="1157549"/>
                        <a:ext cx="2908997" cy="1220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18CD7B5-33A3-AD4F-81A5-BA4CBC354289}"/>
              </a:ext>
            </a:extLst>
          </p:cNvPr>
          <p:cNvGrpSpPr/>
          <p:nvPr/>
        </p:nvGrpSpPr>
        <p:grpSpPr>
          <a:xfrm>
            <a:off x="5810651" y="2939361"/>
            <a:ext cx="5926866" cy="3778513"/>
            <a:chOff x="2860766" y="2286000"/>
            <a:chExt cx="7171508" cy="4572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E4EBE9-474F-584D-9620-A37536B8DC2A}"/>
                </a:ext>
              </a:extLst>
            </p:cNvPr>
            <p:cNvSpPr/>
            <p:nvPr/>
          </p:nvSpPr>
          <p:spPr>
            <a:xfrm>
              <a:off x="4511039" y="3034117"/>
              <a:ext cx="3483429" cy="3484800"/>
            </a:xfrm>
            <a:prstGeom prst="ellipse">
              <a:avLst/>
            </a:prstGeom>
            <a:noFill/>
            <a:ln w="635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672136-5F13-1A4E-9DD5-5B4F8BA0021B}"/>
                </a:ext>
              </a:extLst>
            </p:cNvPr>
            <p:cNvCxnSpPr/>
            <p:nvPr/>
          </p:nvCxnSpPr>
          <p:spPr>
            <a:xfrm>
              <a:off x="2860766" y="4794069"/>
              <a:ext cx="7171508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9120BD-51E1-8D4B-96B2-AF8573FC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53" y="2286000"/>
              <a:ext cx="2" cy="457200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99E410-8C21-224B-9FBD-6D25A4E593FA}"/>
              </a:ext>
            </a:extLst>
          </p:cNvPr>
          <p:cNvSpPr txBox="1"/>
          <p:nvPr/>
        </p:nvSpPr>
        <p:spPr>
          <a:xfrm>
            <a:off x="7065818" y="3200400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z-plane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6264FB-F63E-C34A-A42D-F97FBE7D31AA}"/>
              </a:ext>
            </a:extLst>
          </p:cNvPr>
          <p:cNvCxnSpPr/>
          <p:nvPr/>
        </p:nvCxnSpPr>
        <p:spPr>
          <a:xfrm>
            <a:off x="1076791" y="5012146"/>
            <a:ext cx="3345561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3348BD-2A2D-224B-996A-D70EB196DB0B}"/>
              </a:ext>
            </a:extLst>
          </p:cNvPr>
          <p:cNvCxnSpPr>
            <a:cxnSpLocks/>
          </p:cNvCxnSpPr>
          <p:nvPr/>
        </p:nvCxnSpPr>
        <p:spPr>
          <a:xfrm flipV="1">
            <a:off x="2589433" y="2939361"/>
            <a:ext cx="2" cy="377851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0B18E8-D8DD-7842-BB73-7B906E38E7DA}"/>
              </a:ext>
            </a:extLst>
          </p:cNvPr>
          <p:cNvSpPr txBox="1"/>
          <p:nvPr/>
        </p:nvSpPr>
        <p:spPr>
          <a:xfrm>
            <a:off x="1076791" y="2359446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s-plane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/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/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91A7-5531-B84A-8827-D4FDD1E9EB13}"/>
                  </a:ext>
                </a:extLst>
              </p:cNvPr>
              <p:cNvSpPr txBox="1"/>
              <p:nvPr/>
            </p:nvSpPr>
            <p:spPr>
              <a:xfrm>
                <a:off x="2981135" y="2828952"/>
                <a:ext cx="3337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→∞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 ⟹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91A7-5531-B84A-8827-D4FDD1E9E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135" y="2828952"/>
                <a:ext cx="3337793" cy="369332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>
            <a:extLst>
              <a:ext uri="{FF2B5EF4-FFF2-40B4-BE49-F238E27FC236}">
                <a16:creationId xmlns:a16="http://schemas.microsoft.com/office/drawing/2014/main" id="{2280CCCB-6C0A-564A-8715-84A14EA24025}"/>
              </a:ext>
            </a:extLst>
          </p:cNvPr>
          <p:cNvSpPr/>
          <p:nvPr/>
        </p:nvSpPr>
        <p:spPr>
          <a:xfrm rot="1421852" flipV="1">
            <a:off x="2833020" y="3781422"/>
            <a:ext cx="4476872" cy="405132"/>
          </a:xfrm>
          <a:custGeom>
            <a:avLst/>
            <a:gdLst>
              <a:gd name="connsiteX0" fmla="*/ 0 w 2244436"/>
              <a:gd name="connsiteY0" fmla="*/ 1182462 h 1182462"/>
              <a:gd name="connsiteX1" fmla="*/ 692727 w 2244436"/>
              <a:gd name="connsiteY1" fmla="*/ 18681 h 1182462"/>
              <a:gd name="connsiteX2" fmla="*/ 2244436 w 2244436"/>
              <a:gd name="connsiteY2" fmla="*/ 434317 h 1182462"/>
              <a:gd name="connsiteX3" fmla="*/ 2244436 w 2244436"/>
              <a:gd name="connsiteY3" fmla="*/ 434317 h 118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182462">
                <a:moveTo>
                  <a:pt x="0" y="1182462"/>
                </a:moveTo>
                <a:cubicBezTo>
                  <a:pt x="159327" y="662917"/>
                  <a:pt x="318654" y="143372"/>
                  <a:pt x="692727" y="18681"/>
                </a:cubicBezTo>
                <a:cubicBezTo>
                  <a:pt x="1066800" y="-106010"/>
                  <a:pt x="2244436" y="434317"/>
                  <a:pt x="2244436" y="434317"/>
                </a:cubicBezTo>
                <a:lnTo>
                  <a:pt x="2244436" y="434317"/>
                </a:ln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E80CA-F524-8043-AE2A-68E2FFD4CC86}"/>
                  </a:ext>
                </a:extLst>
              </p:cNvPr>
              <p:cNvSpPr txBox="1"/>
              <p:nvPr/>
            </p:nvSpPr>
            <p:spPr>
              <a:xfrm>
                <a:off x="5729427" y="5084167"/>
                <a:ext cx="1336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=(−1,0)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E80CA-F524-8043-AE2A-68E2FFD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27" y="5084167"/>
                <a:ext cx="133639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B8BF9B-17E6-A24A-8192-78E2A592A6D9}"/>
                  </a:ext>
                </a:extLst>
              </p:cNvPr>
              <p:cNvSpPr txBox="1"/>
              <p:nvPr/>
            </p:nvSpPr>
            <p:spPr>
              <a:xfrm>
                <a:off x="2312300" y="5335831"/>
                <a:ext cx="3337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 ⟹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B8BF9B-17E6-A24A-8192-78E2A592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00" y="5335831"/>
                <a:ext cx="3337793" cy="36933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7CE71E9E-7C6A-844E-8932-C982962C0BD0}"/>
              </a:ext>
            </a:extLst>
          </p:cNvPr>
          <p:cNvSpPr/>
          <p:nvPr/>
        </p:nvSpPr>
        <p:spPr>
          <a:xfrm rot="20479128">
            <a:off x="2671156" y="5712272"/>
            <a:ext cx="4494097" cy="457675"/>
          </a:xfrm>
          <a:custGeom>
            <a:avLst/>
            <a:gdLst>
              <a:gd name="connsiteX0" fmla="*/ 0 w 2244436"/>
              <a:gd name="connsiteY0" fmla="*/ 1182462 h 1182462"/>
              <a:gd name="connsiteX1" fmla="*/ 692727 w 2244436"/>
              <a:gd name="connsiteY1" fmla="*/ 18681 h 1182462"/>
              <a:gd name="connsiteX2" fmla="*/ 2244436 w 2244436"/>
              <a:gd name="connsiteY2" fmla="*/ 434317 h 1182462"/>
              <a:gd name="connsiteX3" fmla="*/ 2244436 w 2244436"/>
              <a:gd name="connsiteY3" fmla="*/ 434317 h 118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182462">
                <a:moveTo>
                  <a:pt x="0" y="1182462"/>
                </a:moveTo>
                <a:cubicBezTo>
                  <a:pt x="159327" y="662917"/>
                  <a:pt x="318654" y="143372"/>
                  <a:pt x="692727" y="18681"/>
                </a:cubicBezTo>
                <a:cubicBezTo>
                  <a:pt x="1066800" y="-106010"/>
                  <a:pt x="2244436" y="434317"/>
                  <a:pt x="2244436" y="434317"/>
                </a:cubicBezTo>
                <a:lnTo>
                  <a:pt x="2244436" y="434317"/>
                </a:ln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B5381A-7B6F-C841-95CA-922A5FDA6E78}"/>
              </a:ext>
            </a:extLst>
          </p:cNvPr>
          <p:cNvSpPr/>
          <p:nvPr/>
        </p:nvSpPr>
        <p:spPr>
          <a:xfrm>
            <a:off x="7174513" y="3557640"/>
            <a:ext cx="2878867" cy="2880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17" grpId="0"/>
      <p:bldP spid="20" grpId="0"/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60E2CC8-418B-BE47-9BCD-7338753C4E6B}"/>
              </a:ext>
            </a:extLst>
          </p:cNvPr>
          <p:cNvSpPr/>
          <p:nvPr/>
        </p:nvSpPr>
        <p:spPr>
          <a:xfrm>
            <a:off x="5693728" y="2692476"/>
            <a:ext cx="5736270" cy="4165524"/>
          </a:xfrm>
          <a:prstGeom prst="rect">
            <a:avLst/>
          </a:prstGeom>
          <a:solidFill>
            <a:srgbClr val="FF9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Unstable Region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B5381A-7B6F-C841-95CA-922A5FDA6E78}"/>
              </a:ext>
            </a:extLst>
          </p:cNvPr>
          <p:cNvSpPr/>
          <p:nvPr/>
        </p:nvSpPr>
        <p:spPr>
          <a:xfrm>
            <a:off x="7174513" y="3557640"/>
            <a:ext cx="2878867" cy="2880000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Bilinear Transformation Method for IIR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D7500-F863-C34D-959C-0E31CEDC9D39}"/>
              </a:ext>
            </a:extLst>
          </p:cNvPr>
          <p:cNvSpPr txBox="1"/>
          <p:nvPr/>
        </p:nvSpPr>
        <p:spPr>
          <a:xfrm>
            <a:off x="1246188" y="1538653"/>
            <a:ext cx="10619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Let’s see how the transformation operates</a:t>
            </a: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E4B2D47-9F35-B44C-98F1-8F3A24370C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74084" y="1157549"/>
          <a:ext cx="2908997" cy="122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Equation" r:id="rId4" imgW="1816100" imgH="762000" progId="Equation.3">
                  <p:embed/>
                </p:oleObj>
              </mc:Choice>
              <mc:Fallback>
                <p:oleObj name="Equation" r:id="rId4" imgW="1816100" imgH="762000" progId="Equation.3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BE4B2D47-9F35-B44C-98F1-8F3A24370C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4084" y="1157549"/>
                        <a:ext cx="2908997" cy="1220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18CD7B5-33A3-AD4F-81A5-BA4CBC354289}"/>
              </a:ext>
            </a:extLst>
          </p:cNvPr>
          <p:cNvGrpSpPr/>
          <p:nvPr/>
        </p:nvGrpSpPr>
        <p:grpSpPr>
          <a:xfrm>
            <a:off x="5810651" y="2939361"/>
            <a:ext cx="5926866" cy="3778513"/>
            <a:chOff x="2860766" y="2286000"/>
            <a:chExt cx="7171508" cy="4572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E4EBE9-474F-584D-9620-A37536B8DC2A}"/>
                </a:ext>
              </a:extLst>
            </p:cNvPr>
            <p:cNvSpPr/>
            <p:nvPr/>
          </p:nvSpPr>
          <p:spPr>
            <a:xfrm>
              <a:off x="4511039" y="3034117"/>
              <a:ext cx="3483429" cy="3484800"/>
            </a:xfrm>
            <a:prstGeom prst="ellipse">
              <a:avLst/>
            </a:prstGeom>
            <a:noFill/>
            <a:ln w="635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672136-5F13-1A4E-9DD5-5B4F8BA0021B}"/>
                </a:ext>
              </a:extLst>
            </p:cNvPr>
            <p:cNvCxnSpPr/>
            <p:nvPr/>
          </p:nvCxnSpPr>
          <p:spPr>
            <a:xfrm>
              <a:off x="2860766" y="4794069"/>
              <a:ext cx="7171508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9120BD-51E1-8D4B-96B2-AF8573FC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53" y="2286000"/>
              <a:ext cx="2" cy="457200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99E410-8C21-224B-9FBD-6D25A4E593FA}"/>
              </a:ext>
            </a:extLst>
          </p:cNvPr>
          <p:cNvSpPr txBox="1"/>
          <p:nvPr/>
        </p:nvSpPr>
        <p:spPr>
          <a:xfrm>
            <a:off x="7065818" y="3200400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z-plane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6264FB-F63E-C34A-A42D-F97FBE7D31AA}"/>
              </a:ext>
            </a:extLst>
          </p:cNvPr>
          <p:cNvCxnSpPr/>
          <p:nvPr/>
        </p:nvCxnSpPr>
        <p:spPr>
          <a:xfrm>
            <a:off x="1076791" y="5012146"/>
            <a:ext cx="3345561" cy="0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3348BD-2A2D-224B-996A-D70EB196DB0B}"/>
              </a:ext>
            </a:extLst>
          </p:cNvPr>
          <p:cNvCxnSpPr>
            <a:cxnSpLocks/>
          </p:cNvCxnSpPr>
          <p:nvPr/>
        </p:nvCxnSpPr>
        <p:spPr>
          <a:xfrm flipV="1">
            <a:off x="2589433" y="2939361"/>
            <a:ext cx="2" cy="377851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0B18E8-D8DD-7842-BB73-7B906E38E7DA}"/>
              </a:ext>
            </a:extLst>
          </p:cNvPr>
          <p:cNvSpPr txBox="1"/>
          <p:nvPr/>
        </p:nvSpPr>
        <p:spPr>
          <a:xfrm>
            <a:off x="1076791" y="2359446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s-plane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/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FE0F80-B0FE-3640-A657-4B9EF2D4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76" y="6486009"/>
                <a:ext cx="67704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/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5B7612-AC70-6947-B714-AE5576EED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19" y="2756399"/>
                <a:ext cx="50392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E80CA-F524-8043-AE2A-68E2FFD4CC86}"/>
                  </a:ext>
                </a:extLst>
              </p:cNvPr>
              <p:cNvSpPr txBox="1"/>
              <p:nvPr/>
            </p:nvSpPr>
            <p:spPr>
              <a:xfrm>
                <a:off x="5729427" y="5084167"/>
                <a:ext cx="1336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=(−1,0)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2E80CA-F524-8043-AE2A-68E2FFD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427" y="5084167"/>
                <a:ext cx="133639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E851EF0-8F09-7C41-ADFB-696ECA5D89C4}"/>
              </a:ext>
            </a:extLst>
          </p:cNvPr>
          <p:cNvSpPr/>
          <p:nvPr/>
        </p:nvSpPr>
        <p:spPr>
          <a:xfrm>
            <a:off x="1076791" y="3039860"/>
            <a:ext cx="1480785" cy="1972286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B3FAB9-3FF8-5E43-A0CF-378334C31458}"/>
              </a:ext>
            </a:extLst>
          </p:cNvPr>
          <p:cNvSpPr/>
          <p:nvPr/>
        </p:nvSpPr>
        <p:spPr>
          <a:xfrm>
            <a:off x="1069757" y="5050484"/>
            <a:ext cx="1480785" cy="1678300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BC470F-8447-FC48-9F8D-538730D71713}"/>
              </a:ext>
            </a:extLst>
          </p:cNvPr>
          <p:cNvSpPr/>
          <p:nvPr/>
        </p:nvSpPr>
        <p:spPr>
          <a:xfrm>
            <a:off x="2643269" y="3039860"/>
            <a:ext cx="1480785" cy="1955590"/>
          </a:xfrm>
          <a:prstGeom prst="rect">
            <a:avLst/>
          </a:prstGeom>
          <a:solidFill>
            <a:srgbClr val="FF9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Unstable Region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353D51-D0BE-D14A-B036-09E5F2A345AD}"/>
              </a:ext>
            </a:extLst>
          </p:cNvPr>
          <p:cNvSpPr/>
          <p:nvPr/>
        </p:nvSpPr>
        <p:spPr>
          <a:xfrm>
            <a:off x="2639752" y="5050484"/>
            <a:ext cx="1480785" cy="1678300"/>
          </a:xfrm>
          <a:prstGeom prst="rect">
            <a:avLst/>
          </a:prstGeom>
          <a:solidFill>
            <a:srgbClr val="FF9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1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Bilinear Transformation Method for IIR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0B18E8-D8DD-7842-BB73-7B906E38E7DA}"/>
                  </a:ext>
                </a:extLst>
              </p:cNvPr>
              <p:cNvSpPr txBox="1"/>
              <p:nvPr/>
            </p:nvSpPr>
            <p:spPr>
              <a:xfrm>
                <a:off x="1246188" y="1566440"/>
                <a:ext cx="10516321" cy="445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/>
                  <a:t>Note as w goes from dc 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+∞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>
                    <a:cs typeface="Arial" panose="020B0604020202020204" pitchFamily="34" charset="0"/>
                  </a:rPr>
                  <a:t>along the imaginary axis in the s-plane z goes from (1,0) to (-1,0) around the unit circle in a clockwise direction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400" dirty="0"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/>
                  <a:t> As w goes from dc 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GB" altLang="en-US" sz="2400" dirty="0"/>
                  <a:t> </a:t>
                </a:r>
                <a:r>
                  <a:rPr lang="en-GB" altLang="en-US" sz="2400" dirty="0">
                    <a:cs typeface="Arial" panose="020B0604020202020204" pitchFamily="34" charset="0"/>
                  </a:rPr>
                  <a:t>along the imaginary axis in the s-plane z goes from (1,0) to (-1,0) around the unit circle in a </a:t>
                </a:r>
                <a:r>
                  <a:rPr lang="en-GB" altLang="en-US" sz="2400" dirty="0" err="1">
                    <a:cs typeface="Arial" panose="020B0604020202020204" pitchFamily="34" charset="0"/>
                  </a:rPr>
                  <a:t>counterclock</a:t>
                </a:r>
                <a:r>
                  <a:rPr lang="en-GB" altLang="en-US" sz="2400" dirty="0">
                    <a:cs typeface="Arial" panose="020B0604020202020204" pitchFamily="34" charset="0"/>
                  </a:rPr>
                  <a:t> direction</a:t>
                </a: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We have mapped the entire frequency axis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(−∞,</m:t>
                    </m:r>
                    <m:r>
                      <a:rPr lang="en-GB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∞)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in the discrete domain!</a:t>
                </a: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Thus there is NO Aliasing !!</a:t>
                </a: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We are achieving it through a </a:t>
                </a:r>
                <a:r>
                  <a:rPr lang="en-GB" altLang="en-US" sz="2400" b="1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Frequency Warping </a:t>
                </a:r>
                <a:r>
                  <a:rPr lang="en-GB" altLang="en-US" sz="2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process.</a:t>
                </a:r>
              </a:p>
              <a:p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0B18E8-D8DD-7842-BB73-7B906E38E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8" y="1566440"/>
                <a:ext cx="10516321" cy="4450449"/>
              </a:xfrm>
              <a:prstGeom prst="rect">
                <a:avLst/>
              </a:prstGeom>
              <a:blipFill>
                <a:blip r:embed="rId3"/>
                <a:stretch>
                  <a:fillRect l="-723" t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Frequency Warping in BLT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B6A17E-FFF7-9445-8A68-A1A86E701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1268413"/>
          <a:ext cx="612140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Equation" r:id="rId4" imgW="3619500" imgH="1498600" progId="Equation.3">
                  <p:embed/>
                </p:oleObj>
              </mc:Choice>
              <mc:Fallback>
                <p:oleObj name="Equation" r:id="rId4" imgW="3619500" imgH="1498600" progId="Equation.3">
                  <p:embed/>
                  <p:pic>
                    <p:nvPicPr>
                      <p:cNvPr id="665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68413"/>
                        <a:ext cx="6121400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64F8874-7CEE-804A-8ED3-3BDD0FA17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928" y="2773297"/>
            <a:ext cx="5354392" cy="686056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44888-32B5-B24A-B519-1A7F571BC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772" y="2773297"/>
            <a:ext cx="4847183" cy="3950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5344F-BF87-224D-BFD6-9E4B69AF3B6B}"/>
              </a:ext>
            </a:extLst>
          </p:cNvPr>
          <p:cNvSpPr txBox="1"/>
          <p:nvPr/>
        </p:nvSpPr>
        <p:spPr>
          <a:xfrm>
            <a:off x="2290987" y="319191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4382C-90D5-F747-B543-C5634F8AB0F1}"/>
              </a:ext>
            </a:extLst>
          </p:cNvPr>
          <p:cNvSpPr txBox="1"/>
          <p:nvPr/>
        </p:nvSpPr>
        <p:spPr>
          <a:xfrm>
            <a:off x="2502642" y="246552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F7A7B-86C7-564B-86F1-59FE43ADCE32}"/>
              </a:ext>
            </a:extLst>
          </p:cNvPr>
          <p:cNvSpPr txBox="1"/>
          <p:nvPr/>
        </p:nvSpPr>
        <p:spPr>
          <a:xfrm>
            <a:off x="3849102" y="253682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4CF55-790D-894B-AF04-F8013E7DF05E}"/>
              </a:ext>
            </a:extLst>
          </p:cNvPr>
          <p:cNvSpPr txBox="1"/>
          <p:nvPr/>
        </p:nvSpPr>
        <p:spPr>
          <a:xfrm>
            <a:off x="6102570" y="246552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4EF2E-BF07-0843-85FF-32310886433A}"/>
              </a:ext>
            </a:extLst>
          </p:cNvPr>
          <p:cNvSpPr txBox="1"/>
          <p:nvPr/>
        </p:nvSpPr>
        <p:spPr>
          <a:xfrm>
            <a:off x="1934339" y="175532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565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BLT - Observations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0B83F2F7-46D6-BC4A-AD9C-2B10380ECD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85971" y="1091045"/>
                <a:ext cx="7593012" cy="467590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Given </a:t>
                </a:r>
                <a:r>
                  <a:rPr lang="en-GB" altLang="en-US" dirty="0" err="1">
                    <a:solidFill>
                      <a:schemeClr val="bg1">
                        <a:lumMod val="10000"/>
                      </a:schemeClr>
                    </a:solidFill>
                  </a:rPr>
                  <a:t>analog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 filter with </a:t>
                </a:r>
                <a:r>
                  <a:rPr lang="en-GB" altLang="en-US" dirty="0" err="1">
                    <a:solidFill>
                      <a:schemeClr val="bg1">
                        <a:lumMod val="10000"/>
                      </a:schemeClr>
                    </a:solidFill>
                  </a:rPr>
                  <a:t>cutoff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en-US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altLang="en-US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and we use the BLT then the resulting </a:t>
                </a:r>
                <a:r>
                  <a:rPr lang="en-GB" altLang="en-US" dirty="0" err="1">
                    <a:solidFill>
                      <a:schemeClr val="bg1">
                        <a:lumMod val="10000"/>
                      </a:schemeClr>
                    </a:solidFill>
                  </a:rPr>
                  <a:t>cutoff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en-GB" altLang="en-US" dirty="0">
                    <a:solidFill>
                      <a:schemeClr val="accent4">
                        <a:lumMod val="50000"/>
                        <a:lumOff val="50000"/>
                      </a:schemeClr>
                    </a:solidFill>
                  </a:rPr>
                  <a:t>will be warped 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to a new position through this nonlinear relationship;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To overcome this problem the characteristics of the </a:t>
                </a:r>
                <a:r>
                  <a:rPr lang="en-GB" altLang="en-US" dirty="0" err="1">
                    <a:solidFill>
                      <a:schemeClr val="bg1">
                        <a:lumMod val="10000"/>
                      </a:schemeClr>
                    </a:solidFill>
                  </a:rPr>
                  <a:t>analog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 filter are </a:t>
                </a:r>
                <a:r>
                  <a:rPr lang="en-GB" altLang="en-US" dirty="0" err="1">
                    <a:solidFill>
                      <a:schemeClr val="accent4">
                        <a:lumMod val="50000"/>
                        <a:lumOff val="50000"/>
                      </a:schemeClr>
                    </a:solidFill>
                  </a:rPr>
                  <a:t>prewarped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 so the result of a subsequent BLT will be to warp the frequencies to the desired values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For relative small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altLang="en-US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altLang="en-US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the tan relationship is approximately linear</a:t>
                </a: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0B83F2F7-46D6-BC4A-AD9C-2B10380E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71" y="1091045"/>
                <a:ext cx="7593012" cy="4675909"/>
              </a:xfrm>
              <a:prstGeom prst="rect">
                <a:avLst/>
              </a:prstGeom>
              <a:blipFill>
                <a:blip r:embed="rId3"/>
                <a:stretch>
                  <a:fillRect l="-1336" t="-2162" r="-3005" b="-2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45334A-3D2C-614F-8112-3CB6B3729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500" y="2401328"/>
            <a:ext cx="3949540" cy="32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8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BLT – Design Method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3F2F7-46D6-BC4A-AD9C-2B10380ECDDD}"/>
              </a:ext>
            </a:extLst>
          </p:cNvPr>
          <p:cNvSpPr txBox="1">
            <a:spLocks noChangeArrowheads="1"/>
          </p:cNvSpPr>
          <p:nvPr/>
        </p:nvSpPr>
        <p:spPr>
          <a:xfrm>
            <a:off x="858261" y="1478972"/>
            <a:ext cx="10945811" cy="4675909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dirty="0">
              <a:solidFill>
                <a:schemeClr val="bg1">
                  <a:lumMod val="10000"/>
                </a:schemeClr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>
                    <a:lumMod val="1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	1) </a:t>
            </a:r>
            <a:r>
              <a:rPr lang="en-US" altLang="en-US" dirty="0" err="1">
                <a:solidFill>
                  <a:schemeClr val="bg1">
                    <a:lumMod val="1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Prewarp</a:t>
            </a:r>
            <a:r>
              <a:rPr lang="en-US" altLang="en-US" dirty="0">
                <a:solidFill>
                  <a:schemeClr val="bg1">
                    <a:lumMod val="1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 the characteristics of the filter 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bg1">
                  <a:lumMod val="10000"/>
                </a:schemeClr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>
                    <a:lumMod val="1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	2) Select Analog Filter  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bg1">
                  <a:lumMod val="10000"/>
                </a:schemeClr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>
                    <a:lumMod val="1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	3) Apply BLT</a:t>
            </a:r>
          </a:p>
        </p:txBody>
      </p:sp>
    </p:spTree>
    <p:extLst>
      <p:ext uri="{BB962C8B-B14F-4D97-AF65-F5344CB8AC3E}">
        <p14:creationId xmlns:p14="http://schemas.microsoft.com/office/powerpoint/2010/main" val="27625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BLT – Design Method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441594" y="4193683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83F2F7-46D6-BC4A-AD9C-2B10380ECDDD}"/>
              </a:ext>
            </a:extLst>
          </p:cNvPr>
          <p:cNvSpPr txBox="1">
            <a:spLocks noChangeArrowheads="1"/>
          </p:cNvSpPr>
          <p:nvPr/>
        </p:nvSpPr>
        <p:spPr>
          <a:xfrm>
            <a:off x="885970" y="1091045"/>
            <a:ext cx="10945811" cy="4675909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en-US" b="1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Example</a:t>
            </a:r>
            <a:endParaRPr lang="en-US" altLang="en-US" b="1" dirty="0">
              <a:solidFill>
                <a:schemeClr val="accent3">
                  <a:lumMod val="50000"/>
                  <a:lumOff val="50000"/>
                </a:schemeClr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bg1">
                  <a:lumMod val="10000"/>
                </a:schemeClr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1">
                    <a:lumMod val="1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EC9BA66-3B3B-7C4E-9DDA-55837E0DB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330775"/>
              </p:ext>
            </p:extLst>
          </p:nvPr>
        </p:nvGraphicFramePr>
        <p:xfrm>
          <a:off x="2128412" y="1804067"/>
          <a:ext cx="7935176" cy="5731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Equation" r:id="rId4" imgW="4254500" imgH="3073400" progId="Equation.3">
                  <p:embed/>
                </p:oleObj>
              </mc:Choice>
              <mc:Fallback>
                <p:oleObj name="Equation" r:id="rId4" imgW="4254500" imgH="3073400" progId="Equation.3">
                  <p:embed/>
                  <p:pic>
                    <p:nvPicPr>
                      <p:cNvPr id="829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412" y="1804067"/>
                        <a:ext cx="7935176" cy="5731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62AFFD-003F-3E4D-813F-49ECE187D7D2}"/>
                  </a:ext>
                </a:extLst>
              </p:cNvPr>
              <p:cNvSpPr txBox="1"/>
              <p:nvPr/>
            </p:nvSpPr>
            <p:spPr>
              <a:xfrm>
                <a:off x="1246188" y="1605551"/>
                <a:ext cx="9552709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Design a digital LPF with </a:t>
                </a:r>
                <a:r>
                  <a:rPr lang="en-GB" altLang="en-US" sz="2200" dirty="0" err="1">
                    <a:solidFill>
                      <a:schemeClr val="bg1">
                        <a:lumMod val="10000"/>
                      </a:schemeClr>
                    </a:solidFill>
                  </a:rPr>
                  <a:t>cutoff</a:t>
                </a: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en-US" sz="2200" i="1" dirty="0" err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altLang="en-US" sz="2200" i="0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</m:e>
                      <m:sub>
                        <m:r>
                          <a:rPr lang="en-GB" altLang="en-US" sz="2200" i="1" dirty="0" err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=</a:t>
                </a:r>
                <a:r>
                  <a:rPr lang="en-US" altLang="en-US" sz="2200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±</a:t>
                </a:r>
                <a:r>
                  <a:rPr lang="en-US" altLang="en-US" sz="2200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  <a:sym typeface="Symbol" panose="05050102010706020507" pitchFamily="18" charset="2"/>
                  </a:rPr>
                  <a:t>/3  and T=2 secs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62AFFD-003F-3E4D-813F-49ECE187D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8" y="1605551"/>
                <a:ext cx="9552709" cy="397032"/>
              </a:xfrm>
              <a:prstGeom prst="rect">
                <a:avLst/>
              </a:prstGeom>
              <a:blipFill>
                <a:blip r:embed="rId6"/>
                <a:stretch>
                  <a:fillRect t="-1875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378469-A063-3346-919D-62AF1BFDDAF3}"/>
                  </a:ext>
                </a:extLst>
              </p:cNvPr>
              <p:cNvSpPr txBox="1"/>
              <p:nvPr/>
            </p:nvSpPr>
            <p:spPr>
              <a:xfrm>
                <a:off x="7901070" y="6115227"/>
                <a:ext cx="3737062" cy="66460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m:rPr>
                          <m:lit/>
                        </m:rP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→ −3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𝑟𝑒𝑞𝑢𝑖𝑟𝑒𝑑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378469-A063-3346-919D-62AF1BFDD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70" y="6115227"/>
                <a:ext cx="3737062" cy="6646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44282E7-E0F6-D64E-AE6C-8EC8E1F5D7C9}"/>
              </a:ext>
            </a:extLst>
          </p:cNvPr>
          <p:cNvSpPr txBox="1"/>
          <p:nvPr/>
        </p:nvSpPr>
        <p:spPr>
          <a:xfrm>
            <a:off x="4827082" y="6108976"/>
            <a:ext cx="2087418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T" sz="1600" dirty="0">
                <a:solidFill>
                  <a:srgbClr val="000000"/>
                </a:solidFill>
              </a:rPr>
              <a:t>0.366(1.05 –j0.886)</a:t>
            </a:r>
          </a:p>
        </p:txBody>
      </p:sp>
    </p:spTree>
    <p:extLst>
      <p:ext uri="{BB962C8B-B14F-4D97-AF65-F5344CB8AC3E}">
        <p14:creationId xmlns:p14="http://schemas.microsoft.com/office/powerpoint/2010/main" val="37778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	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450177AF-0D0C-AC4B-83CA-B75CFD535E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6187" y="1303317"/>
                <a:ext cx="10688513" cy="5204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We have introduced the different classes of Digital filters;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GB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lang="en-GB" altLang="en-US" sz="2400" kern="0" dirty="0">
                    <a:solidFill>
                      <a:srgbClr val="000000"/>
                    </a:solidFill>
                    <a:latin typeface="Arial"/>
                  </a:rPr>
                  <a:t>We have also introduced some guidelines on the selection of the filter type as well as what are key general steps to design a filter, and how to define specification as well as understand limitations due to finite </a:t>
                </a:r>
                <a:r>
                  <a:rPr lang="en-GB" altLang="en-US" sz="2400" kern="0" dirty="0" err="1">
                    <a:solidFill>
                      <a:srgbClr val="000000"/>
                    </a:solidFill>
                    <a:latin typeface="Arial"/>
                  </a:rPr>
                  <a:t>wordlength</a:t>
                </a:r>
                <a:r>
                  <a:rPr lang="en-GB" altLang="en-US" sz="2400" kern="0" dirty="0">
                    <a:solidFill>
                      <a:srgbClr val="000000"/>
                    </a:solidFill>
                    <a:latin typeface="Arial"/>
                  </a:rPr>
                  <a:t>;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en-GB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lang="en-GB" altLang="en-US" sz="2400" kern="0" dirty="0">
                    <a:solidFill>
                      <a:srgbClr val="000000"/>
                    </a:solidFill>
                    <a:latin typeface="Arial"/>
                  </a:rPr>
                  <a:t>We will now see how to design the actual IIR and FIR filters (how to get the </a:t>
                </a:r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altLang="en-US" sz="2400" kern="0" dirty="0">
                    <a:solidFill>
                      <a:srgbClr val="000000"/>
                    </a:solid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altLang="en-US" sz="240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altLang="en-US" sz="2400" kern="0" dirty="0">
                    <a:solidFill>
                      <a:srgbClr val="000000"/>
                    </a:solidFill>
                    <a:latin typeface="Arial"/>
                  </a:rPr>
                  <a:t> coefficients), based on the specifications;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lang="en-GB" alt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rPr>
                  <a:t>We will see some methods to design filters but there are many more in the literature. </a:t>
                </a:r>
              </a:p>
            </p:txBody>
          </p:sp>
        </mc:Choice>
        <mc:Fallback xmlns="">
          <p:sp>
            <p:nvSpPr>
              <p:cNvPr id="20" name="Rectangle 3">
                <a:extLst>
                  <a:ext uri="{FF2B5EF4-FFF2-40B4-BE49-F238E27FC236}">
                    <a16:creationId xmlns:a16="http://schemas.microsoft.com/office/drawing/2014/main" id="{450177AF-0D0C-AC4B-83CA-B75CFD535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6187" y="1303317"/>
                <a:ext cx="10688513" cy="5204361"/>
              </a:xfrm>
              <a:prstGeom prst="rect">
                <a:avLst/>
              </a:prstGeom>
              <a:blipFill>
                <a:blip r:embed="rId3"/>
                <a:stretch>
                  <a:fillRect l="-712" t="-973" r="-130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65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IIR Design Methods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50177AF-0D0C-AC4B-83CA-B75CFD535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212" y="1278603"/>
            <a:ext cx="10688513" cy="520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Impulse Invariance Method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GB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 indent="-342900" defTabSz="914400" eaLnBrk="1" hangingPunct="1">
              <a:buFontTx/>
              <a:buChar char="•"/>
              <a:defRPr/>
            </a:pPr>
            <a:r>
              <a:rPr lang="en-GB" altLang="en-US" sz="2400" kern="0" dirty="0">
                <a:solidFill>
                  <a:schemeClr val="bg1">
                    <a:lumMod val="10000"/>
                  </a:schemeClr>
                </a:solidFill>
                <a:latin typeface="Arial"/>
              </a:rPr>
              <a:t>Converts an Analog filter in a digital filter</a:t>
            </a:r>
          </a:p>
          <a:p>
            <a:pPr marL="400050" lvl="1" indent="0" defTabSz="914400" eaLnBrk="1" hangingPunct="1">
              <a:buNone/>
              <a:defRPr/>
            </a:pPr>
            <a:endParaRPr lang="en-GB" altLang="en-US" sz="2400" kern="0" dirty="0">
              <a:solidFill>
                <a:schemeClr val="bg1">
                  <a:lumMod val="10000"/>
                </a:schemeClr>
              </a:solidFill>
              <a:latin typeface="Arial"/>
            </a:endParaRPr>
          </a:p>
          <a:p>
            <a:pPr marL="400050" lvl="1" indent="0" defTabSz="914400" eaLnBrk="1" hangingPunct="1">
              <a:buNone/>
              <a:defRPr/>
            </a:pPr>
            <a:endParaRPr lang="en-GB" altLang="en-US" sz="2000" b="1" kern="0" dirty="0">
              <a:solidFill>
                <a:srgbClr val="FF0000"/>
              </a:solidFill>
              <a:latin typeface="Arial"/>
            </a:endParaRPr>
          </a:p>
          <a:p>
            <a:pPr marL="0" indent="0" defTabSz="914400" eaLnBrk="1" hangingPunct="1">
              <a:buNone/>
              <a:defRPr/>
            </a:pP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Bilinear Design Method</a:t>
            </a:r>
          </a:p>
          <a:p>
            <a:pPr marL="0" indent="0" defTabSz="914400" eaLnBrk="1" hangingPunct="1">
              <a:buNone/>
              <a:defRPr/>
            </a:pPr>
            <a:endParaRPr kumimoji="0" lang="en-GB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defTabSz="914400" eaLnBrk="1" hangingPunct="1">
              <a:defRPr/>
            </a:pPr>
            <a:r>
              <a:rPr lang="en-GB" altLang="en-US" sz="2400" b="1" kern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GB" altLang="en-US" sz="2400" kern="0" dirty="0">
                <a:solidFill>
                  <a:schemeClr val="bg1">
                    <a:lumMod val="10000"/>
                  </a:schemeClr>
                </a:solidFill>
              </a:rPr>
              <a:t>Applies bilinear transformation to an </a:t>
            </a:r>
            <a:r>
              <a:rPr lang="en-GB" altLang="en-US" sz="2400" kern="0" dirty="0" err="1">
                <a:solidFill>
                  <a:schemeClr val="bg1">
                    <a:lumMod val="10000"/>
                  </a:schemeClr>
                </a:solidFill>
              </a:rPr>
              <a:t>analog</a:t>
            </a:r>
            <a:r>
              <a:rPr lang="en-GB" altLang="en-US" sz="2400" kern="0" dirty="0">
                <a:solidFill>
                  <a:schemeClr val="bg1">
                    <a:lumMod val="10000"/>
                  </a:schemeClr>
                </a:solidFill>
              </a:rPr>
              <a:t> filter to derive the digital one</a:t>
            </a:r>
          </a:p>
          <a:p>
            <a:pPr marL="0" indent="0" defTabSz="914400" eaLnBrk="1" hangingPunct="1">
              <a:buNone/>
              <a:defRPr/>
            </a:pPr>
            <a:endParaRPr kumimoji="0" lang="en-GB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indent="0" defTabSz="914400" eaLnBrk="1" hangingPunct="1">
              <a:buNone/>
              <a:defRPr/>
            </a:pPr>
            <a:endParaRPr lang="en-GB" altLang="en-US" sz="2400" b="1" kern="0" dirty="0">
              <a:solidFill>
                <a:srgbClr val="FF0000"/>
              </a:solidFill>
              <a:latin typeface="Arial"/>
            </a:endParaRPr>
          </a:p>
          <a:p>
            <a:pPr marL="0" indent="0" defTabSz="914400" eaLnBrk="1" hangingPunct="1">
              <a:buNone/>
              <a:defRPr/>
            </a:pPr>
            <a:endParaRPr kumimoji="0" lang="en-GB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indent="0" defTabSz="914400" eaLnBrk="1" hangingPunct="1">
              <a:buNone/>
              <a:defRPr/>
            </a:pPr>
            <a:endParaRPr kumimoji="0" lang="en-GB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55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Impulse invariance method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50177AF-0D0C-AC4B-83CA-B75CFD535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212" y="1019111"/>
            <a:ext cx="10688513" cy="520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 eaLnBrk="1" hangingPunct="1">
              <a:buNone/>
              <a:defRPr/>
            </a:pPr>
            <a:endParaRPr kumimoji="0" lang="en-GB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7">
                <a:extLst>
                  <a:ext uri="{FF2B5EF4-FFF2-40B4-BE49-F238E27FC236}">
                    <a16:creationId xmlns:a16="http://schemas.microsoft.com/office/drawing/2014/main" id="{8F08B17A-95D7-3744-8E50-98038343F8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6188" y="959093"/>
                <a:ext cx="10891836" cy="6278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 dirty="0">
                    <a:solidFill>
                      <a:srgbClr val="0070C0"/>
                    </a:solidFill>
                  </a:rPr>
                  <a:t>Given desired frequency specifications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/>
                  <a:t>  </a:t>
                </a:r>
                <a:r>
                  <a:rPr lang="en-GB" altLang="en-US" sz="2400" dirty="0">
                    <a:solidFill>
                      <a:srgbClr val="000000"/>
                    </a:solidFill>
                  </a:rPr>
                  <a:t>Select an </a:t>
                </a:r>
                <a:r>
                  <a:rPr lang="en-GB" altLang="en-US" sz="2400" dirty="0" err="1">
                    <a:solidFill>
                      <a:srgbClr val="000000"/>
                    </a:solidFill>
                  </a:rPr>
                  <a:t>analog</a:t>
                </a:r>
                <a:r>
                  <a:rPr lang="en-GB" altLang="en-US" sz="2400" dirty="0">
                    <a:solidFill>
                      <a:srgbClr val="000000"/>
                    </a:solidFill>
                  </a:rPr>
                  <a:t> filter which </a:t>
                </a:r>
                <a:r>
                  <a:rPr lang="en-GB" altLang="en-US" sz="2400" dirty="0" err="1">
                    <a:solidFill>
                      <a:srgbClr val="000000"/>
                    </a:solidFill>
                  </a:rPr>
                  <a:t>approx</a:t>
                </a:r>
                <a:r>
                  <a:rPr lang="en-GB" altLang="en-US" sz="2400" dirty="0">
                    <a:solidFill>
                      <a:srgbClr val="000000"/>
                    </a:solidFill>
                  </a:rPr>
                  <a:t> the specifications 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  Form the impulse response of the </a:t>
                </a:r>
                <a:r>
                  <a:rPr lang="en-GB" altLang="en-US" sz="2400" dirty="0" err="1">
                    <a:solidFill>
                      <a:srgbClr val="000000"/>
                    </a:solidFill>
                  </a:rPr>
                  <a:t>analog</a:t>
                </a:r>
                <a:r>
                  <a:rPr lang="en-GB" altLang="en-US" sz="2400" dirty="0">
                    <a:solidFill>
                      <a:srgbClr val="000000"/>
                    </a:solidFill>
                  </a:rPr>
                  <a:t> filter 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  Form a sampled version of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400" dirty="0">
                    <a:solidFill>
                      <a:srgbClr val="000000"/>
                    </a:solidFill>
                  </a:rPr>
                  <a:t>  to produce 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4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GB" altLang="en-US" sz="2400" i="1" baseline="-25000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  Form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altLang="en-US" sz="2400" dirty="0">
                    <a:solidFill>
                      <a:srgbClr val="000000"/>
                    </a:solidFill>
                  </a:rPr>
                  <a:t>and the appropriate difference equation for the IIR digital filter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  Realise the filter </a:t>
                </a:r>
                <a:endParaRPr lang="en-GB" altLang="en-US" sz="2000" dirty="0">
                  <a:solidFill>
                    <a:srgbClr val="00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Note that </a:t>
                </a:r>
              </a:p>
              <a:p>
                <a:pPr eaLnBrk="1" hangingPunct="1">
                  <a:spcBef>
                    <a:spcPct val="50000"/>
                  </a:spcBef>
                </a:pPr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lvl="0" defTabSz="914400" fontAlgn="base">
                  <a:spcBef>
                    <a:spcPct val="50000"/>
                  </a:spcBef>
                  <a:spcAft>
                    <a:spcPct val="0"/>
                  </a:spcAft>
                  <a:buNone/>
                </a:pPr>
                <a:r>
                  <a:rPr lang="en-GB" altLang="en-US" sz="2400" dirty="0">
                    <a:solidFill>
                      <a:srgbClr val="0070C0"/>
                    </a:solidFill>
                  </a:rPr>
                  <a:t>The factor 1/T</a:t>
                </a:r>
                <a:r>
                  <a:rPr lang="en-GB" altLang="en-US" sz="2400" baseline="-25000" dirty="0">
                    <a:solidFill>
                      <a:srgbClr val="0070C0"/>
                    </a:solidFill>
                  </a:rPr>
                  <a:t>s</a:t>
                </a:r>
                <a:r>
                  <a:rPr lang="en-GB" altLang="en-US" sz="2400" dirty="0">
                    <a:solidFill>
                      <a:srgbClr val="0070C0"/>
                    </a:solidFill>
                  </a:rPr>
                  <a:t>  must be taken into account when using this design method.  </a:t>
                </a:r>
              </a:p>
              <a:p>
                <a:pPr>
                  <a:spcBef>
                    <a:spcPct val="50000"/>
                  </a:spcBef>
                  <a:buNone/>
                </a:pPr>
                <a:endParaRPr lang="en-GB" altLang="en-US" sz="1800" dirty="0"/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GB" altLang="en-US" sz="1800" dirty="0"/>
              </a:p>
            </p:txBody>
          </p:sp>
        </mc:Choice>
        <mc:Fallback xmlns="">
          <p:sp>
            <p:nvSpPr>
              <p:cNvPr id="5" name="Text Box 37">
                <a:extLst>
                  <a:ext uri="{FF2B5EF4-FFF2-40B4-BE49-F238E27FC236}">
                    <a16:creationId xmlns:a16="http://schemas.microsoft.com/office/drawing/2014/main" id="{8F08B17A-95D7-3744-8E50-98038343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6188" y="959093"/>
                <a:ext cx="10891836" cy="6278642"/>
              </a:xfrm>
              <a:prstGeom prst="rect">
                <a:avLst/>
              </a:prstGeom>
              <a:blipFill>
                <a:blip r:embed="rId4"/>
                <a:stretch>
                  <a:fillRect l="-815" t="-8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8">
            <a:extLst>
              <a:ext uri="{FF2B5EF4-FFF2-40B4-BE49-F238E27FC236}">
                <a16:creationId xmlns:a16="http://schemas.microsoft.com/office/drawing/2014/main" id="{BA3DB476-A038-BF4A-AF1A-DA83131A5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36152"/>
              </p:ext>
            </p:extLst>
          </p:nvPr>
        </p:nvGraphicFramePr>
        <p:xfrm>
          <a:off x="3865326" y="4485503"/>
          <a:ext cx="6296650" cy="1038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5" imgW="2616200" imgH="431800" progId="Equation.3">
                  <p:embed/>
                </p:oleObj>
              </mc:Choice>
              <mc:Fallback>
                <p:oleObj name="Equation" r:id="rId5" imgW="2616200" imgH="431800" progId="Equation.3">
                  <p:embed/>
                  <p:pic>
                    <p:nvPicPr>
                      <p:cNvPr id="41989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26" y="4485503"/>
                        <a:ext cx="6296650" cy="1038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0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Impulse invariance method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50177AF-0D0C-AC4B-83CA-B75CFD535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768" y="1132018"/>
            <a:ext cx="10688513" cy="1796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 eaLnBrk="1" hangingPunct="1">
              <a:buNone/>
              <a:defRPr/>
            </a:pPr>
            <a:r>
              <a:rPr kumimoji="0" lang="en-GB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Example:</a:t>
            </a:r>
            <a:endParaRPr lang="en-GB" altLang="en-US" sz="2400" b="1" kern="0" dirty="0">
              <a:solidFill>
                <a:srgbClr val="0070C0"/>
              </a:solidFill>
              <a:latin typeface="Arial"/>
            </a:endParaRPr>
          </a:p>
          <a:p>
            <a:pPr marL="0" indent="0" defTabSz="914400" eaLnBrk="1" hangingPunct="1">
              <a:buNone/>
              <a:defRPr/>
            </a:pPr>
            <a:r>
              <a:rPr kumimoji="0" lang="en-GB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We want to design an IIR digital filter with the following response starting from an </a:t>
            </a:r>
            <a:r>
              <a:rPr kumimoji="0" lang="en-GB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analog</a:t>
            </a:r>
            <a:r>
              <a:rPr kumimoji="0" lang="en-GB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version, using the Impulse invariance method and a sampling frequency of 400 Hz.  </a:t>
            </a: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83BCD75-83A4-F141-86DE-83C5A0ABE71A}"/>
              </a:ext>
            </a:extLst>
          </p:cNvPr>
          <p:cNvGrpSpPr>
            <a:grpSpLocks/>
          </p:cNvGrpSpPr>
          <p:nvPr/>
        </p:nvGrpSpPr>
        <p:grpSpPr bwMode="auto">
          <a:xfrm>
            <a:off x="3926146" y="3009378"/>
            <a:ext cx="5832475" cy="1296987"/>
            <a:chOff x="1111" y="799"/>
            <a:chExt cx="3674" cy="817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3C04113B-9103-6D44-B187-C6E081DC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935"/>
              <a:ext cx="816" cy="2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" name="Line 4">
              <a:extLst>
                <a:ext uri="{FF2B5EF4-FFF2-40B4-BE49-F238E27FC236}">
                  <a16:creationId xmlns:a16="http://schemas.microsoft.com/office/drawing/2014/main" id="{954F37A1-DE1B-C34C-9CF0-3EE3BB800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207"/>
              <a:ext cx="213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9BD8D4A0-3CBE-B749-A159-DFB3C2B65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799"/>
              <a:ext cx="0" cy="8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7">
                  <a:extLst>
                    <a:ext uri="{FF2B5EF4-FFF2-40B4-BE49-F238E27FC236}">
                      <a16:creationId xmlns:a16="http://schemas.microsoft.com/office/drawing/2014/main" id="{D974C216-B564-B746-BE84-D805A1F854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1" y="1207"/>
                  <a:ext cx="367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GB" altLang="en-US" sz="1800" dirty="0"/>
                    <a:t>           -200</a:t>
                  </a:r>
                  <a:r>
                    <a:rPr lang="en-GB" altLang="en-US" sz="1800" dirty="0">
                      <a:sym typeface="Symbol" panose="05050102010706020507" pitchFamily="18" charset="2"/>
                    </a:rPr>
                    <a:t></a:t>
                  </a:r>
                  <a:r>
                    <a:rPr lang="en-GB" altLang="en-US" sz="1800" dirty="0"/>
                    <a:t>              200</a:t>
                  </a:r>
                  <a:r>
                    <a:rPr lang="en-GB" altLang="en-US" sz="1800" dirty="0">
                      <a:sym typeface="Symbol" panose="05050102010706020507" pitchFamily="18" charset="2"/>
                    </a:rPr>
                    <a:t></a:t>
                  </a:r>
                  <a:r>
                    <a:rPr lang="en-GB" altLang="en-US" sz="1800" dirty="0"/>
                    <a:t>             </a:t>
                  </a:r>
                  <a14:m>
                    <m:oMath xmlns:m="http://schemas.openxmlformats.org/officeDocument/2006/math"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a14:m>
                  <a:endParaRPr lang="en-GB" altLang="en-US" sz="1800" dirty="0"/>
                </a:p>
              </p:txBody>
            </p:sp>
          </mc:Choice>
          <mc:Fallback xmlns="">
            <p:sp>
              <p:nvSpPr>
                <p:cNvPr id="17" name="Text Box 7">
                  <a:extLst>
                    <a:ext uri="{FF2B5EF4-FFF2-40B4-BE49-F238E27FC236}">
                      <a16:creationId xmlns:a16="http://schemas.microsoft.com/office/drawing/2014/main" id="{D974C216-B564-B746-BE84-D805A1F8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1" y="1207"/>
                  <a:ext cx="3674" cy="231"/>
                </a:xfrm>
                <a:prstGeom prst="rect">
                  <a:avLst/>
                </a:prstGeom>
                <a:blipFill>
                  <a:blip r:embed="rId3"/>
                  <a:stretch>
                    <a:fillRect t="-10345" b="-275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9A1116B5-8AD0-8F46-A019-F849A4292C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6145" y="3953744"/>
                <a:ext cx="5832475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800" dirty="0"/>
                  <a:t>           -100                100                f</a:t>
                </a:r>
                <a14:m>
                  <m:oMath xmlns:m="http://schemas.openxmlformats.org/officeDocument/2006/math"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GB" altLang="en-US" sz="1800" dirty="0"/>
              </a:p>
            </p:txBody>
          </p:sp>
        </mc:Choice>
        <mc:Fallback xmlns="">
          <p:sp>
            <p:nvSpPr>
              <p:cNvPr id="18" name="Text Box 7">
                <a:extLst>
                  <a:ext uri="{FF2B5EF4-FFF2-40B4-BE49-F238E27FC236}">
                    <a16:creationId xmlns:a16="http://schemas.microsoft.com/office/drawing/2014/main" id="{9A1116B5-8AD0-8F46-A019-F849A4292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6145" y="3953744"/>
                <a:ext cx="5832475" cy="36671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9C23C4-5B62-5B4D-9EE9-FF6754684D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63"/>
          <a:stretch/>
        </p:blipFill>
        <p:spPr>
          <a:xfrm>
            <a:off x="2804318" y="4885834"/>
            <a:ext cx="7721600" cy="11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Impulse invariance method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83BCD75-83A4-F141-86DE-83C5A0ABE71A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1040834"/>
            <a:ext cx="5832475" cy="1296987"/>
            <a:chOff x="1111" y="799"/>
            <a:chExt cx="3674" cy="817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3C04113B-9103-6D44-B187-C6E081DC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935"/>
              <a:ext cx="816" cy="2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4" name="Line 4">
              <a:extLst>
                <a:ext uri="{FF2B5EF4-FFF2-40B4-BE49-F238E27FC236}">
                  <a16:creationId xmlns:a16="http://schemas.microsoft.com/office/drawing/2014/main" id="{954F37A1-DE1B-C34C-9CF0-3EE3BB800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207"/>
              <a:ext cx="213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9BD8D4A0-3CBE-B749-A159-DFB3C2B65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799"/>
              <a:ext cx="0" cy="8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7">
                  <a:extLst>
                    <a:ext uri="{FF2B5EF4-FFF2-40B4-BE49-F238E27FC236}">
                      <a16:creationId xmlns:a16="http://schemas.microsoft.com/office/drawing/2014/main" id="{D974C216-B564-B746-BE84-D805A1F854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1" y="1207"/>
                  <a:ext cx="367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GB" altLang="en-US" sz="1800" dirty="0"/>
                    <a:t>           -200</a:t>
                  </a:r>
                  <a:r>
                    <a:rPr lang="en-GB" altLang="en-US" sz="1800" dirty="0">
                      <a:sym typeface="Symbol" panose="05050102010706020507" pitchFamily="18" charset="2"/>
                    </a:rPr>
                    <a:t></a:t>
                  </a:r>
                  <a:r>
                    <a:rPr lang="en-GB" altLang="en-US" sz="1800" dirty="0"/>
                    <a:t>              200</a:t>
                  </a:r>
                  <a:r>
                    <a:rPr lang="en-GB" altLang="en-US" sz="1800" dirty="0">
                      <a:sym typeface="Symbol" panose="05050102010706020507" pitchFamily="18" charset="2"/>
                    </a:rPr>
                    <a:t></a:t>
                  </a:r>
                  <a:r>
                    <a:rPr lang="en-GB" altLang="en-US" sz="1800" dirty="0"/>
                    <a:t>             </a:t>
                  </a:r>
                  <a14:m>
                    <m:oMath xmlns:m="http://schemas.openxmlformats.org/officeDocument/2006/math"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a14:m>
                  <a:endParaRPr lang="en-GB" altLang="en-US" sz="1800" dirty="0"/>
                </a:p>
              </p:txBody>
            </p:sp>
          </mc:Choice>
          <mc:Fallback xmlns="">
            <p:sp>
              <p:nvSpPr>
                <p:cNvPr id="17" name="Text Box 7">
                  <a:extLst>
                    <a:ext uri="{FF2B5EF4-FFF2-40B4-BE49-F238E27FC236}">
                      <a16:creationId xmlns:a16="http://schemas.microsoft.com/office/drawing/2014/main" id="{D974C216-B564-B746-BE84-D805A1F85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1" y="1207"/>
                  <a:ext cx="3674" cy="231"/>
                </a:xfrm>
                <a:prstGeom prst="rect">
                  <a:avLst/>
                </a:prstGeom>
                <a:blipFill>
                  <a:blip r:embed="rId3"/>
                  <a:stretch>
                    <a:fillRect t="-3333" b="-2666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9C23C4-5B62-5B4D-9EE9-FF6754684D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8" b="72963"/>
          <a:stretch/>
        </p:blipFill>
        <p:spPr>
          <a:xfrm>
            <a:off x="6430963" y="1150058"/>
            <a:ext cx="3697282" cy="1115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C4CF30-5872-C94A-A7B4-30CAF5DC06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1" b="59563"/>
          <a:stretch/>
        </p:blipFill>
        <p:spPr>
          <a:xfrm>
            <a:off x="1416018" y="2783424"/>
            <a:ext cx="7721600" cy="580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754F5-34EC-024D-B652-06B0EAF436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6" b="30062"/>
          <a:stretch/>
        </p:blipFill>
        <p:spPr>
          <a:xfrm>
            <a:off x="1416018" y="4076786"/>
            <a:ext cx="7721600" cy="720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5C428-9BAC-1449-92B6-5D16C2BE44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67" b="10156"/>
          <a:stretch/>
        </p:blipFill>
        <p:spPr>
          <a:xfrm>
            <a:off x="1416018" y="5100444"/>
            <a:ext cx="7721600" cy="762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89B22-7BA6-1044-8B02-B629E1BFA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5" b="-115"/>
          <a:stretch/>
        </p:blipFill>
        <p:spPr>
          <a:xfrm>
            <a:off x="1416018" y="6096000"/>
            <a:ext cx="7721600" cy="412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CB857-ED05-C34F-AC42-2BFE7F582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671" y="3512262"/>
            <a:ext cx="6418960" cy="3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8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Impulse invariance method - Observations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883BCD75-83A4-F141-86DE-83C5A0ABE71A}"/>
              </a:ext>
            </a:extLst>
          </p:cNvPr>
          <p:cNvGrpSpPr>
            <a:grpSpLocks/>
          </p:cNvGrpSpPr>
          <p:nvPr/>
        </p:nvGrpSpPr>
        <p:grpSpPr bwMode="auto">
          <a:xfrm>
            <a:off x="928254" y="2748243"/>
            <a:ext cx="14173201" cy="2536964"/>
            <a:chOff x="1111" y="799"/>
            <a:chExt cx="3674" cy="477"/>
          </a:xfrm>
        </p:grpSpPr>
        <p:sp>
          <p:nvSpPr>
            <p:cNvPr id="14" name="Line 4">
              <a:extLst>
                <a:ext uri="{FF2B5EF4-FFF2-40B4-BE49-F238E27FC236}">
                  <a16:creationId xmlns:a16="http://schemas.microsoft.com/office/drawing/2014/main" id="{954F37A1-DE1B-C34C-9CF0-3EE3BB800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207"/>
              <a:ext cx="213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9BD8D4A0-3CBE-B749-A159-DFB3C2B65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799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D974C216-B564-B746-BE84-D805A1F85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207"/>
              <a:ext cx="3674" cy="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dirty="0"/>
                <a:t>									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9">
                <a:extLst>
                  <a:ext uri="{FF2B5EF4-FFF2-40B4-BE49-F238E27FC236}">
                    <a16:creationId xmlns:a16="http://schemas.microsoft.com/office/drawing/2014/main" id="{A5D0D1B7-DF36-2D46-99F0-1654E73B80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6963" y="2159698"/>
                <a:ext cx="5901613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) |</m:t>
                    </m:r>
                  </m:oMath>
                </a14:m>
                <a:r>
                  <a:rPr lang="en-GB" altLang="en-US" sz="1800" dirty="0"/>
                  <a:t>:  Magnitude of Frequency Response of typical 	Analog Filter</a:t>
                </a:r>
              </a:p>
            </p:txBody>
          </p:sp>
        </mc:Choice>
        <mc:Fallback xmlns="">
          <p:sp>
            <p:nvSpPr>
              <p:cNvPr id="18" name="Text Box 29">
                <a:extLst>
                  <a:ext uri="{FF2B5EF4-FFF2-40B4-BE49-F238E27FC236}">
                    <a16:creationId xmlns:a16="http://schemas.microsoft.com/office/drawing/2014/main" id="{A5D0D1B7-DF36-2D46-99F0-1654E73B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6963" y="2159698"/>
                <a:ext cx="5901613" cy="646331"/>
              </a:xfrm>
              <a:prstGeom prst="rect">
                <a:avLst/>
              </a:prstGeom>
              <a:blipFill>
                <a:blip r:embed="rId3"/>
                <a:stretch>
                  <a:fillRect l="-215" t="-1923" b="-153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FD504FF0-6B89-0445-8DD2-88A262E0D123}"/>
              </a:ext>
            </a:extLst>
          </p:cNvPr>
          <p:cNvSpPr/>
          <p:nvPr/>
        </p:nvSpPr>
        <p:spPr>
          <a:xfrm>
            <a:off x="2008909" y="3226833"/>
            <a:ext cx="7301346" cy="1289749"/>
          </a:xfrm>
          <a:custGeom>
            <a:avLst/>
            <a:gdLst>
              <a:gd name="connsiteX0" fmla="*/ 0 w 7301346"/>
              <a:gd name="connsiteY0" fmla="*/ 1289749 h 1289749"/>
              <a:gd name="connsiteX1" fmla="*/ 3297382 w 7301346"/>
              <a:gd name="connsiteY1" fmla="*/ 1276 h 1289749"/>
              <a:gd name="connsiteX2" fmla="*/ 5915891 w 7301346"/>
              <a:gd name="connsiteY2" fmla="*/ 1054222 h 1289749"/>
              <a:gd name="connsiteX3" fmla="*/ 7301346 w 7301346"/>
              <a:gd name="connsiteY3" fmla="*/ 1289749 h 128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346" h="1289749">
                <a:moveTo>
                  <a:pt x="0" y="1289749"/>
                </a:moveTo>
                <a:cubicBezTo>
                  <a:pt x="1155700" y="665140"/>
                  <a:pt x="2311400" y="40531"/>
                  <a:pt x="3297382" y="1276"/>
                </a:cubicBezTo>
                <a:cubicBezTo>
                  <a:pt x="4283364" y="-37979"/>
                  <a:pt x="5248564" y="839477"/>
                  <a:pt x="5915891" y="1054222"/>
                </a:cubicBezTo>
                <a:cubicBezTo>
                  <a:pt x="6583218" y="1268967"/>
                  <a:pt x="6942282" y="1279358"/>
                  <a:pt x="7301346" y="128974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DFABDFE-CCEC-3F45-A02B-0CA767542E6F}"/>
              </a:ext>
            </a:extLst>
          </p:cNvPr>
          <p:cNvSpPr/>
          <p:nvPr/>
        </p:nvSpPr>
        <p:spPr>
          <a:xfrm>
            <a:off x="1981200" y="3311220"/>
            <a:ext cx="6774873" cy="1300834"/>
          </a:xfrm>
          <a:custGeom>
            <a:avLst/>
            <a:gdLst>
              <a:gd name="connsiteX0" fmla="*/ 0 w 6774873"/>
              <a:gd name="connsiteY0" fmla="*/ 1163798 h 1300834"/>
              <a:gd name="connsiteX1" fmla="*/ 928255 w 6774873"/>
              <a:gd name="connsiteY1" fmla="*/ 1177653 h 1300834"/>
              <a:gd name="connsiteX2" fmla="*/ 3269673 w 6774873"/>
              <a:gd name="connsiteY2" fmla="*/ 16 h 1300834"/>
              <a:gd name="connsiteX3" fmla="*/ 5694218 w 6774873"/>
              <a:gd name="connsiteY3" fmla="*/ 1205362 h 1300834"/>
              <a:gd name="connsiteX4" fmla="*/ 6774873 w 6774873"/>
              <a:gd name="connsiteY4" fmla="*/ 1136089 h 130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4873" h="1300834">
                <a:moveTo>
                  <a:pt x="0" y="1163798"/>
                </a:moveTo>
                <a:cubicBezTo>
                  <a:pt x="191654" y="1267707"/>
                  <a:pt x="383309" y="1371617"/>
                  <a:pt x="928255" y="1177653"/>
                </a:cubicBezTo>
                <a:cubicBezTo>
                  <a:pt x="1473201" y="983689"/>
                  <a:pt x="2475346" y="-4602"/>
                  <a:pt x="3269673" y="16"/>
                </a:cubicBezTo>
                <a:cubicBezTo>
                  <a:pt x="4064000" y="4634"/>
                  <a:pt x="5110018" y="1016017"/>
                  <a:pt x="5694218" y="1205362"/>
                </a:cubicBezTo>
                <a:cubicBezTo>
                  <a:pt x="6278418" y="1394707"/>
                  <a:pt x="6526645" y="1265398"/>
                  <a:pt x="6774873" y="1136089"/>
                </a:cubicBezTo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5">
            <a:extLst>
              <a:ext uri="{FF2B5EF4-FFF2-40B4-BE49-F238E27FC236}">
                <a16:creationId xmlns:a16="http://schemas.microsoft.com/office/drawing/2014/main" id="{027B4631-1F17-3248-B4DF-0B07F18127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6381" y="2944075"/>
            <a:ext cx="0" cy="212111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23" name="Line 5">
            <a:extLst>
              <a:ext uri="{FF2B5EF4-FFF2-40B4-BE49-F238E27FC236}">
                <a16:creationId xmlns:a16="http://schemas.microsoft.com/office/drawing/2014/main" id="{36F4BBF6-3911-9D45-9F4F-130B117FC7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6599" y="2944075"/>
            <a:ext cx="0" cy="212111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6F784-6290-F543-99ED-ACAECC2DEAC6}"/>
                  </a:ext>
                </a:extLst>
              </p:cNvPr>
              <p:cNvSpPr txBox="1"/>
              <p:nvPr/>
            </p:nvSpPr>
            <p:spPr>
              <a:xfrm>
                <a:off x="3128024" y="5073333"/>
                <a:ext cx="636713" cy="617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76F784-6290-F543-99ED-ACAECC2DE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024" y="5073333"/>
                <a:ext cx="636713" cy="617092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5E2EF8-0D8C-E443-8061-323F90AA8A48}"/>
                  </a:ext>
                </a:extLst>
              </p:cNvPr>
              <p:cNvSpPr txBox="1"/>
              <p:nvPr/>
            </p:nvSpPr>
            <p:spPr>
              <a:xfrm>
                <a:off x="7366622" y="5041886"/>
                <a:ext cx="681973" cy="6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5E2EF8-0D8C-E443-8061-323F90AA8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22" y="5041886"/>
                <a:ext cx="681973" cy="617092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79AD6E-308A-FC4C-892D-AC45C78F2D3C}"/>
                  </a:ext>
                </a:extLst>
              </p:cNvPr>
              <p:cNvSpPr txBox="1"/>
              <p:nvPr/>
            </p:nvSpPr>
            <p:spPr>
              <a:xfrm>
                <a:off x="1371600" y="6069484"/>
                <a:ext cx="10257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What happens to the components outside the interval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79AD6E-308A-FC4C-892D-AC45C78F2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69484"/>
                <a:ext cx="10257808" cy="461665"/>
              </a:xfrm>
              <a:prstGeom prst="rect">
                <a:avLst/>
              </a:prstGeom>
              <a:blipFill>
                <a:blip r:embed="rId6"/>
                <a:stretch>
                  <a:fillRect l="-99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C4F33E4-5174-5848-AF5C-6781A66C6352}"/>
              </a:ext>
            </a:extLst>
          </p:cNvPr>
          <p:cNvGrpSpPr/>
          <p:nvPr/>
        </p:nvGrpSpPr>
        <p:grpSpPr>
          <a:xfrm>
            <a:off x="1874895" y="4507679"/>
            <a:ext cx="1446498" cy="415532"/>
            <a:chOff x="1874895" y="4507679"/>
            <a:chExt cx="1446498" cy="4155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F0BBD0-4FD8-3943-AB06-1E353AADF0D7}"/>
                </a:ext>
              </a:extLst>
            </p:cNvPr>
            <p:cNvCxnSpPr>
              <a:cxnSpLocks/>
            </p:cNvCxnSpPr>
            <p:nvPr/>
          </p:nvCxnSpPr>
          <p:spPr>
            <a:xfrm>
              <a:off x="1874895" y="4575610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2DF306-1D91-1748-9596-3A01F7AF7545}"/>
                </a:ext>
              </a:extLst>
            </p:cNvPr>
            <p:cNvCxnSpPr>
              <a:cxnSpLocks/>
            </p:cNvCxnSpPr>
            <p:nvPr/>
          </p:nvCxnSpPr>
          <p:spPr>
            <a:xfrm>
              <a:off x="2138853" y="4617040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B578B6-C0CA-D545-B3EC-A17EFFD22B77}"/>
                </a:ext>
              </a:extLst>
            </p:cNvPr>
            <p:cNvCxnSpPr>
              <a:cxnSpLocks/>
            </p:cNvCxnSpPr>
            <p:nvPr/>
          </p:nvCxnSpPr>
          <p:spPr>
            <a:xfrm>
              <a:off x="2486636" y="4617039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F5A320-A9E1-EF4A-8FA5-5EC96041E351}"/>
                </a:ext>
              </a:extLst>
            </p:cNvPr>
            <p:cNvCxnSpPr>
              <a:cxnSpLocks/>
            </p:cNvCxnSpPr>
            <p:nvPr/>
          </p:nvCxnSpPr>
          <p:spPr>
            <a:xfrm>
              <a:off x="2872147" y="4575610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2BD5D8-F58D-DA45-BBBA-351E65D34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08783" y="4507679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911BF8-DCBD-344D-9206-BD518B0EFDEF}"/>
              </a:ext>
            </a:extLst>
          </p:cNvPr>
          <p:cNvGrpSpPr/>
          <p:nvPr/>
        </p:nvGrpSpPr>
        <p:grpSpPr>
          <a:xfrm>
            <a:off x="7740178" y="4539152"/>
            <a:ext cx="1446498" cy="415532"/>
            <a:chOff x="1874895" y="4507679"/>
            <a:chExt cx="1446498" cy="41553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5E4815-9614-2444-ACCA-1DE70230A3FC}"/>
                </a:ext>
              </a:extLst>
            </p:cNvPr>
            <p:cNvCxnSpPr>
              <a:cxnSpLocks/>
            </p:cNvCxnSpPr>
            <p:nvPr/>
          </p:nvCxnSpPr>
          <p:spPr>
            <a:xfrm>
              <a:off x="1874895" y="4575610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0E36EA0-33EF-664C-8451-EB5CE5EA054E}"/>
                </a:ext>
              </a:extLst>
            </p:cNvPr>
            <p:cNvCxnSpPr>
              <a:cxnSpLocks/>
            </p:cNvCxnSpPr>
            <p:nvPr/>
          </p:nvCxnSpPr>
          <p:spPr>
            <a:xfrm>
              <a:off x="2138853" y="4617040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C6FF6-4CCB-5743-80C3-EFEBA2D0BE7A}"/>
                </a:ext>
              </a:extLst>
            </p:cNvPr>
            <p:cNvCxnSpPr>
              <a:cxnSpLocks/>
            </p:cNvCxnSpPr>
            <p:nvPr/>
          </p:nvCxnSpPr>
          <p:spPr>
            <a:xfrm>
              <a:off x="2486636" y="4617039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32E4E20-7C19-7F44-AE0B-77B3976EC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72147" y="4575610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946EE84-813F-0B49-B915-A3593D85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108783" y="4507679"/>
              <a:ext cx="212610" cy="3061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180C517-912B-ED4A-8F02-23F2AF902AF8}"/>
              </a:ext>
            </a:extLst>
          </p:cNvPr>
          <p:cNvSpPr/>
          <p:nvPr/>
        </p:nvSpPr>
        <p:spPr>
          <a:xfrm>
            <a:off x="2022764" y="3528083"/>
            <a:ext cx="2244436" cy="1182462"/>
          </a:xfrm>
          <a:custGeom>
            <a:avLst/>
            <a:gdLst>
              <a:gd name="connsiteX0" fmla="*/ 0 w 2244436"/>
              <a:gd name="connsiteY0" fmla="*/ 1182462 h 1182462"/>
              <a:gd name="connsiteX1" fmla="*/ 692727 w 2244436"/>
              <a:gd name="connsiteY1" fmla="*/ 18681 h 1182462"/>
              <a:gd name="connsiteX2" fmla="*/ 2244436 w 2244436"/>
              <a:gd name="connsiteY2" fmla="*/ 434317 h 1182462"/>
              <a:gd name="connsiteX3" fmla="*/ 2244436 w 2244436"/>
              <a:gd name="connsiteY3" fmla="*/ 434317 h 118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182462">
                <a:moveTo>
                  <a:pt x="0" y="1182462"/>
                </a:moveTo>
                <a:cubicBezTo>
                  <a:pt x="159327" y="662917"/>
                  <a:pt x="318654" y="143372"/>
                  <a:pt x="692727" y="18681"/>
                </a:cubicBezTo>
                <a:cubicBezTo>
                  <a:pt x="1066800" y="-106010"/>
                  <a:pt x="2244436" y="434317"/>
                  <a:pt x="2244436" y="434317"/>
                </a:cubicBezTo>
                <a:lnTo>
                  <a:pt x="2244436" y="434317"/>
                </a:ln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11C78586-AA4A-C643-BF2C-0516B11185AE}"/>
              </a:ext>
            </a:extLst>
          </p:cNvPr>
          <p:cNvSpPr/>
          <p:nvPr/>
        </p:nvSpPr>
        <p:spPr>
          <a:xfrm flipH="1">
            <a:off x="6199938" y="3542717"/>
            <a:ext cx="2161303" cy="1182462"/>
          </a:xfrm>
          <a:custGeom>
            <a:avLst/>
            <a:gdLst>
              <a:gd name="connsiteX0" fmla="*/ 0 w 2244436"/>
              <a:gd name="connsiteY0" fmla="*/ 1182462 h 1182462"/>
              <a:gd name="connsiteX1" fmla="*/ 692727 w 2244436"/>
              <a:gd name="connsiteY1" fmla="*/ 18681 h 1182462"/>
              <a:gd name="connsiteX2" fmla="*/ 2244436 w 2244436"/>
              <a:gd name="connsiteY2" fmla="*/ 434317 h 1182462"/>
              <a:gd name="connsiteX3" fmla="*/ 2244436 w 2244436"/>
              <a:gd name="connsiteY3" fmla="*/ 434317 h 118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436" h="1182462">
                <a:moveTo>
                  <a:pt x="0" y="1182462"/>
                </a:moveTo>
                <a:cubicBezTo>
                  <a:pt x="159327" y="662917"/>
                  <a:pt x="318654" y="143372"/>
                  <a:pt x="692727" y="18681"/>
                </a:cubicBezTo>
                <a:cubicBezTo>
                  <a:pt x="1066800" y="-106010"/>
                  <a:pt x="2244436" y="434317"/>
                  <a:pt x="2244436" y="434317"/>
                </a:cubicBezTo>
                <a:lnTo>
                  <a:pt x="2244436" y="434317"/>
                </a:ln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4E5F30-EC28-5140-9F2D-2BE42B710393}"/>
              </a:ext>
            </a:extLst>
          </p:cNvPr>
          <p:cNvSpPr txBox="1"/>
          <p:nvPr/>
        </p:nvSpPr>
        <p:spPr>
          <a:xfrm>
            <a:off x="8742218" y="34359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596928-E327-4844-902E-4CCE19343E66}"/>
              </a:ext>
            </a:extLst>
          </p:cNvPr>
          <p:cNvSpPr txBox="1"/>
          <p:nvPr/>
        </p:nvSpPr>
        <p:spPr>
          <a:xfrm>
            <a:off x="8633177" y="3185440"/>
            <a:ext cx="263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We get aliasing</a:t>
            </a:r>
          </a:p>
        </p:txBody>
      </p:sp>
    </p:spTree>
    <p:extLst>
      <p:ext uri="{BB962C8B-B14F-4D97-AF65-F5344CB8AC3E}">
        <p14:creationId xmlns:p14="http://schemas.microsoft.com/office/powerpoint/2010/main" val="65525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0" grpId="0"/>
      <p:bldP spid="24" grpId="0"/>
      <p:bldP spid="25" grpId="0"/>
      <p:bldP spid="42" grpId="0" animBg="1"/>
      <p:bldP spid="43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Impulse invariance method - Observations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4D7500-F863-C34D-959C-0E31CEDC9D39}"/>
              </a:ext>
            </a:extLst>
          </p:cNvPr>
          <p:cNvSpPr txBox="1"/>
          <p:nvPr/>
        </p:nvSpPr>
        <p:spPr>
          <a:xfrm>
            <a:off x="1246188" y="1528203"/>
            <a:ext cx="1061987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Main disadvantage is that aliasing occurs in the sampling process;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It occurs as an </a:t>
            </a:r>
            <a:r>
              <a:rPr lang="en-GB" altLang="en-US" sz="2800" dirty="0" err="1">
                <a:solidFill>
                  <a:schemeClr val="bg1">
                    <a:lumMod val="10000"/>
                  </a:schemeClr>
                </a:solidFill>
              </a:rPr>
              <a:t>analog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 filter cannot be necessarily bandlimited;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The degree of aliasing depends on the characteristics of the </a:t>
            </a:r>
            <a:r>
              <a:rPr lang="en-GB" altLang="en-US" sz="2800" dirty="0" err="1">
                <a:solidFill>
                  <a:schemeClr val="bg1">
                    <a:lumMod val="10000"/>
                  </a:schemeClr>
                </a:solidFill>
              </a:rPr>
              <a:t>analog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 filter with respect to the sampling frequency;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Despite its simplicity, the aliasing issue makes this method unpractical for high pass filters, while for other types of filters overdesign of the </a:t>
            </a:r>
            <a:r>
              <a:rPr lang="en-GB" altLang="en-US" sz="2800" dirty="0" err="1">
                <a:solidFill>
                  <a:schemeClr val="bg1">
                    <a:lumMod val="10000"/>
                  </a:schemeClr>
                </a:solidFill>
              </a:rPr>
              <a:t>analog</a:t>
            </a:r>
            <a:r>
              <a:rPr lang="en-GB" altLang="en-US" sz="2800" dirty="0">
                <a:solidFill>
                  <a:schemeClr val="bg1">
                    <a:lumMod val="10000"/>
                  </a:schemeClr>
                </a:solidFill>
              </a:rPr>
              <a:t> filter is required in order to meet specifications. </a:t>
            </a:r>
          </a:p>
        </p:txBody>
      </p:sp>
    </p:spTree>
    <p:extLst>
      <p:ext uri="{BB962C8B-B14F-4D97-AF65-F5344CB8AC3E}">
        <p14:creationId xmlns:p14="http://schemas.microsoft.com/office/powerpoint/2010/main" val="59451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8" y="187325"/>
            <a:ext cx="10945812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Bilinear Transformation Method for IIR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72C44A-B41C-FA4D-A5B8-236CCB49166D}"/>
              </a:ext>
            </a:extLst>
          </p:cNvPr>
          <p:cNvSpPr txBox="1">
            <a:spLocks noChangeArrowheads="1"/>
          </p:cNvSpPr>
          <p:nvPr/>
        </p:nvSpPr>
        <p:spPr>
          <a:xfrm>
            <a:off x="1192212" y="4051971"/>
            <a:ext cx="10945812" cy="5949280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4D7500-F863-C34D-959C-0E31CEDC9D39}"/>
                  </a:ext>
                </a:extLst>
              </p:cNvPr>
              <p:cNvSpPr txBox="1"/>
              <p:nvPr/>
            </p:nvSpPr>
            <p:spPr>
              <a:xfrm>
                <a:off x="1246188" y="1538653"/>
                <a:ext cx="1061987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GB" altLang="en-US" sz="2800" dirty="0">
                    <a:solidFill>
                      <a:schemeClr val="bg1">
                        <a:lumMod val="10000"/>
                      </a:schemeClr>
                    </a:solidFill>
                  </a:rPr>
                  <a:t>The bilinear transformation method applies the following transformation to the continuous system function </a:t>
                </a:r>
                <a14:m>
                  <m:oMath xmlns:m="http://schemas.openxmlformats.org/officeDocument/2006/math">
                    <m:r>
                      <a:rPr lang="en-GB" altLang="en-US" sz="28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sz="28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8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altLang="en-US" sz="28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800" dirty="0">
                    <a:solidFill>
                      <a:schemeClr val="bg1">
                        <a:lumMod val="10000"/>
                      </a:schemeClr>
                    </a:solidFill>
                  </a:rPr>
                  <a:t> of an </a:t>
                </a:r>
                <a:r>
                  <a:rPr lang="en-GB" altLang="en-US" sz="2800" dirty="0" err="1">
                    <a:solidFill>
                      <a:schemeClr val="bg1">
                        <a:lumMod val="10000"/>
                      </a:schemeClr>
                    </a:solidFill>
                  </a:rPr>
                  <a:t>analog</a:t>
                </a:r>
                <a:r>
                  <a:rPr lang="en-GB" altLang="en-US" sz="2800" dirty="0">
                    <a:solidFill>
                      <a:schemeClr val="bg1">
                        <a:lumMod val="10000"/>
                      </a:schemeClr>
                    </a:solidFill>
                  </a:rPr>
                  <a:t> filter: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74D7500-F863-C34D-959C-0E31CEDC9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8" y="1538653"/>
                <a:ext cx="10619870" cy="1384995"/>
              </a:xfrm>
              <a:prstGeom prst="rect">
                <a:avLst/>
              </a:prstGeom>
              <a:blipFill>
                <a:blip r:embed="rId4"/>
                <a:stretch>
                  <a:fillRect l="-955" t="-3604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E4B2D47-9F35-B44C-98F1-8F3A24370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058972"/>
              </p:ext>
            </p:extLst>
          </p:nvPr>
        </p:nvGraphicFramePr>
        <p:xfrm>
          <a:off x="3212159" y="4196912"/>
          <a:ext cx="5352041" cy="224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Equation" r:id="rId5" imgW="1816100" imgH="762000" progId="Equation.3">
                  <p:embed/>
                </p:oleObj>
              </mc:Choice>
              <mc:Fallback>
                <p:oleObj name="Equation" r:id="rId5" imgW="1816100" imgH="762000" progId="Equation.3">
                  <p:embed/>
                  <p:pic>
                    <p:nvPicPr>
                      <p:cNvPr id="6247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159" y="4196912"/>
                        <a:ext cx="5352041" cy="2244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741BD-9405-AD43-AEB9-9FFA5BA7B52D}"/>
                  </a:ext>
                </a:extLst>
              </p:cNvPr>
              <p:cNvSpPr txBox="1"/>
              <p:nvPr/>
            </p:nvSpPr>
            <p:spPr>
              <a:xfrm>
                <a:off x="3212159" y="3554251"/>
                <a:ext cx="61591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8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741BD-9405-AD43-AEB9-9FFA5BA7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159" y="3554251"/>
                <a:ext cx="6159122" cy="523220"/>
              </a:xfrm>
              <a:prstGeom prst="rect">
                <a:avLst/>
              </a:prstGeom>
              <a:blipFill>
                <a:blip r:embed="rId7"/>
                <a:stretch>
                  <a:fillRect l="-2058" t="-11628" r="-41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536001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19460</TotalTime>
  <Words>863</Words>
  <Application>Microsoft Macintosh PowerPoint</Application>
  <PresentationFormat>Widescreen</PresentationFormat>
  <Paragraphs>146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Cambria Math</vt:lpstr>
      <vt:lpstr>Montserrat</vt:lpstr>
      <vt:lpstr>Montserrat Medium</vt:lpstr>
      <vt:lpstr>Wingdings</vt:lpstr>
      <vt:lpstr>B&amp;D-Powerpoint Template_16x9</vt:lpstr>
      <vt:lpstr>Equation</vt:lpstr>
      <vt:lpstr>PowerPoint Presentation</vt:lpstr>
      <vt:lpstr>Introduction </vt:lpstr>
      <vt:lpstr>IIR Design Methods </vt:lpstr>
      <vt:lpstr>Impulse invariance method</vt:lpstr>
      <vt:lpstr>Impulse invariance method</vt:lpstr>
      <vt:lpstr>Impulse invariance method</vt:lpstr>
      <vt:lpstr>Impulse invariance method - Observations</vt:lpstr>
      <vt:lpstr>Impulse invariance method - Observations</vt:lpstr>
      <vt:lpstr>Bilinear Transformation Method for IIR </vt:lpstr>
      <vt:lpstr>Bilinear Transformation Method for IIR </vt:lpstr>
      <vt:lpstr>Bilinear Transformation Method for IIR </vt:lpstr>
      <vt:lpstr>Bilinear Transformation Method for IIR </vt:lpstr>
      <vt:lpstr>Bilinear Transformation Method for IIR </vt:lpstr>
      <vt:lpstr>Bilinear Transformation Method for IIR </vt:lpstr>
      <vt:lpstr>Frequency Warping in BLT</vt:lpstr>
      <vt:lpstr>BLT - Observations</vt:lpstr>
      <vt:lpstr>BLT – Design Method</vt:lpstr>
      <vt:lpstr>BLT – Design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Microsoft Office User</cp:lastModifiedBy>
  <cp:revision>366</cp:revision>
  <dcterms:created xsi:type="dcterms:W3CDTF">2020-02-05T16:03:23Z</dcterms:created>
  <dcterms:modified xsi:type="dcterms:W3CDTF">2022-11-14T11:36:11Z</dcterms:modified>
</cp:coreProperties>
</file>